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6" r:id="rId3"/>
    <p:sldId id="314" r:id="rId4"/>
    <p:sldId id="316" r:id="rId5"/>
    <p:sldId id="304" r:id="rId6"/>
    <p:sldId id="320" r:id="rId7"/>
    <p:sldId id="313" r:id="rId8"/>
    <p:sldId id="317" r:id="rId9"/>
    <p:sldId id="318" r:id="rId10"/>
    <p:sldId id="315" r:id="rId11"/>
    <p:sldId id="298" r:id="rId12"/>
    <p:sldId id="307" r:id="rId13"/>
    <p:sldId id="29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3" autoAdjust="0"/>
    <p:restoredTop sz="77321" autoAdjust="0"/>
  </p:normalViewPr>
  <p:slideViewPr>
    <p:cSldViewPr snapToGrid="0">
      <p:cViewPr varScale="1">
        <p:scale>
          <a:sx n="68" d="100"/>
          <a:sy n="68" d="100"/>
        </p:scale>
        <p:origin x="1286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2AC28-A929-441C-B26F-33372D7AE1E9}" type="datetime1">
              <a:rPr lang="de-DE" smtClean="0"/>
              <a:t>16.12.2019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BE6BEF-7509-4BB5-B095-4F03E42167A1}" type="datetime1">
              <a:rPr lang="de-DE" smtClean="0"/>
              <a:t>16.12.2019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A19A28-71E2-4E92-9978-57F0848F3467}" type="datetime1">
              <a:rPr lang="de-DE" smtClean="0"/>
              <a:t>16.12.2019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B75D2A7-CDF9-4C4B-B580-1432AC32AB98}" type="datetime1">
              <a:rPr lang="de-DE" smtClean="0"/>
              <a:t>16.12.2019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16.12.2019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9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4D9776A-D9BD-4B72-BDC9-BA911DB08F4C}" type="datetime1">
              <a:rPr lang="de-DE" smtClean="0"/>
              <a:t>16.12.2019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8BE6BEF-7509-4BB5-B095-4F03E42167A1}" type="datetime1">
              <a:rPr lang="de-DE" smtClean="0"/>
              <a:t>16.12.2019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639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2 training samples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3000 Epochs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BE6BEF-7509-4BB5-B095-4F03E42167A1}" type="datetime1">
              <a:rPr lang="de-DE" smtClean="0"/>
              <a:t>16.12.2019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643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D4EC88-24C7-4B99-9581-356DE09D2BA2}" type="datetime1">
              <a:rPr lang="de-DE" smtClean="0"/>
              <a:t>16.12.2019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844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3B845CB-A69F-4DFD-B35B-E7C972EA0B86}" type="datetime1">
              <a:rPr lang="de-DE" smtClean="0"/>
              <a:t>16.12.2019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73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BE6BEF-7509-4BB5-B095-4F03E42167A1}" type="datetime1">
              <a:rPr lang="de-DE" smtClean="0"/>
              <a:t>16.12.2019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40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38.png"/><Relationship Id="rId3" Type="http://schemas.microsoft.com/office/2007/relationships/media" Target="../media/media2.mp4"/><Relationship Id="rId21" Type="http://schemas.openxmlformats.org/officeDocument/2006/relationships/image" Target="../media/image41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37.png"/><Relationship Id="rId2" Type="http://schemas.openxmlformats.org/officeDocument/2006/relationships/video" Target="../media/media1.mp4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image" Target="../media/image35.png"/><Relationship Id="rId10" Type="http://schemas.openxmlformats.org/officeDocument/2006/relationships/video" Target="../media/media5.mp4"/><Relationship Id="rId19" Type="http://schemas.openxmlformats.org/officeDocument/2006/relationships/image" Target="../media/image39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notesSlide" Target="../notesSlides/notesSlide6.xml"/><Relationship Id="rId22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media" Target="../media/media8.mp4"/><Relationship Id="rId7" Type="http://schemas.openxmlformats.org/officeDocument/2006/relationships/image" Target="../media/image43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Intermediate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Renderer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F57E14-AE95-4CC7-86B6-251F6FF75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B6C930-BB32-4C38-85FE-33E5DEC2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A66F51-B961-4975-95CE-2E4DF048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1C359-E44F-4BD8-94E5-CCECA973B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89359F3-02D4-4919-B47E-E439EE382A1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74"/>
          <a:stretch/>
        </p:blipFill>
        <p:spPr>
          <a:xfrm>
            <a:off x="476310" y="4253145"/>
            <a:ext cx="1325027" cy="132762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ED2DFD2-DF25-4AC6-B26F-F0417228BDF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476310" y="1958404"/>
            <a:ext cx="1325027" cy="13312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FF90877-C4FD-4AF8-B9D1-FF536E8D2276}"/>
              </a:ext>
            </a:extLst>
          </p:cNvPr>
          <p:cNvSpPr txBox="1"/>
          <p:nvPr/>
        </p:nvSpPr>
        <p:spPr>
          <a:xfrm>
            <a:off x="796421" y="100143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F6D375-59FB-45D8-98B3-BF6F25FD8F4E}"/>
              </a:ext>
            </a:extLst>
          </p:cNvPr>
          <p:cNvSpPr txBox="1"/>
          <p:nvPr/>
        </p:nvSpPr>
        <p:spPr>
          <a:xfrm>
            <a:off x="2885341" y="1001435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6AE4292-46E6-4377-AB60-55C0F307BC5B}"/>
              </a:ext>
            </a:extLst>
          </p:cNvPr>
          <p:cNvSpPr txBox="1"/>
          <p:nvPr/>
        </p:nvSpPr>
        <p:spPr>
          <a:xfrm>
            <a:off x="6417149" y="101201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L1 Loss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873742C-BB36-40B1-B822-07F837A261EE}"/>
              </a:ext>
            </a:extLst>
          </p:cNvPr>
          <p:cNvSpPr txBox="1"/>
          <p:nvPr/>
        </p:nvSpPr>
        <p:spPr>
          <a:xfrm>
            <a:off x="8674215" y="999652"/>
            <a:ext cx="280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Loss (L1 + Rendering)</a:t>
            </a:r>
            <a:endParaRPr lang="de-DE" dirty="0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86064BE0-858A-4277-B4A5-E228C2F80E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031386" y="3746656"/>
            <a:ext cx="3153753" cy="2365315"/>
          </a:xfrm>
          <a:prstGeom prst="rect">
            <a:avLst/>
          </a:prstGeom>
        </p:spPr>
      </p:pic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A8D70368-753C-4729-BB95-9C111D088DB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2031386" y="1381341"/>
            <a:ext cx="3153753" cy="2365315"/>
          </a:xfrm>
          <a:prstGeom prst="rect">
            <a:avLst/>
          </a:prstGeom>
        </p:spPr>
      </p:pic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A812F717-D4B8-45FF-999F-330F149A14F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66030" y="3746657"/>
            <a:ext cx="3153752" cy="2365314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C855309B-344D-4CE3-B160-E4334B6F13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5266027" y="1381340"/>
            <a:ext cx="3153754" cy="2365316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5FACAA1E-D92A-4452-9069-5B11136CA87D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500670" y="1381340"/>
            <a:ext cx="3153754" cy="236531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181B0D20-65FB-4173-97B5-8A9F007BB2E5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500670" y="3746656"/>
            <a:ext cx="3153754" cy="236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Replacing the Simple Renderer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Mitsuba 2 still not released</a:t>
            </a:r>
          </a:p>
          <a:p>
            <a:pPr lvl="1"/>
            <a:r>
              <a:rPr lang="en-GB" dirty="0"/>
              <a:t>Fall back to Redner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endParaRPr lang="en-GB" dirty="0"/>
          </a:p>
          <a:p>
            <a:r>
              <a:rPr lang="en-GB" dirty="0"/>
              <a:t>Redner is not compatible with Windows</a:t>
            </a:r>
          </a:p>
          <a:p>
            <a:pPr lvl="1"/>
            <a:r>
              <a:rPr lang="en-GB" dirty="0"/>
              <a:t>Patch Redner code (MSVC </a:t>
            </a:r>
            <a:r>
              <a:rPr lang="en-GB" dirty="0" err="1"/>
              <a:t>intrinsics</a:t>
            </a:r>
            <a:r>
              <a:rPr lang="en-GB" dirty="0"/>
              <a:t>, install script)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en-GB" dirty="0"/>
          </a:p>
          <a:p>
            <a:r>
              <a:rPr lang="en-GB" dirty="0"/>
              <a:t>Uses </a:t>
            </a:r>
            <a:r>
              <a:rPr lang="en-GB" dirty="0" err="1"/>
              <a:t>OpenEXR</a:t>
            </a:r>
            <a:r>
              <a:rPr lang="en-GB" dirty="0"/>
              <a:t> python bindings (no Windows compatibility)</a:t>
            </a:r>
            <a:r>
              <a:rPr lang="de-DE" b="1" dirty="0"/>
              <a:t> </a:t>
            </a:r>
          </a:p>
          <a:p>
            <a:pPr lvl="1"/>
            <a:r>
              <a:rPr lang="en-GB" dirty="0"/>
              <a:t>Patch </a:t>
            </a:r>
            <a:r>
              <a:rPr lang="en-GB" dirty="0" err="1"/>
              <a:t>OpenEXRPython</a:t>
            </a:r>
            <a:r>
              <a:rPr lang="en-GB" dirty="0"/>
              <a:t> code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r>
              <a:rPr lang="en-GB" dirty="0"/>
              <a:t>Send PR to upstream repository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pPr lvl="1"/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de-DE" dirty="0"/>
              <a:t>Redner GPU (CUDA) not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Windows</a:t>
            </a:r>
          </a:p>
          <a:p>
            <a:pPr lvl="1"/>
            <a:r>
              <a:rPr lang="de-DE" dirty="0"/>
              <a:t>Patch Redner Code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GB" dirty="0"/>
              <a:t>Send PR to upstream repository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de-DE" dirty="0"/>
          </a:p>
          <a:p>
            <a:pPr marL="0" indent="0">
              <a:buNone/>
            </a:pP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5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the Simple Renderer – Challenges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F6035C53-872F-456D-94EB-446902C8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6" y="1200212"/>
            <a:ext cx="11491914" cy="47989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Integration into rendering loss and current structure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Redner scene definition vs. my scene definition</a:t>
            </a:r>
          </a:p>
          <a:p>
            <a:pPr lvl="1"/>
            <a:r>
              <a:rPr lang="en-US" dirty="0" smtClean="0"/>
              <a:t>Virtual orthographic </a:t>
            </a:r>
            <a:r>
              <a:rPr lang="en-US" dirty="0"/>
              <a:t>rendering</a:t>
            </a:r>
          </a:p>
          <a:p>
            <a:pPr lvl="1"/>
            <a:endParaRPr lang="en-US" dirty="0"/>
          </a:p>
          <a:p>
            <a:r>
              <a:rPr lang="en-US" dirty="0"/>
              <a:t>Training time feasibility check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r>
              <a:rPr lang="en-US" dirty="0"/>
              <a:t>Path tracing is resource and time demanding</a:t>
            </a:r>
          </a:p>
          <a:p>
            <a:pPr lvl="1"/>
            <a:r>
              <a:rPr lang="en-US" dirty="0"/>
              <a:t>GPU implementation is probably a must</a:t>
            </a:r>
            <a:endParaRPr lang="en-US" b="1" dirty="0"/>
          </a:p>
          <a:p>
            <a:endParaRPr lang="en-GB" b="1" dirty="0"/>
          </a:p>
          <a:p>
            <a:r>
              <a:rPr lang="en-GB" dirty="0"/>
              <a:t>Evaluation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GB" dirty="0"/>
          </a:p>
          <a:p>
            <a:pPr lvl="1"/>
            <a:r>
              <a:rPr lang="en-GB" dirty="0"/>
              <a:t>Full training of models</a:t>
            </a:r>
          </a:p>
          <a:p>
            <a:pPr lvl="1"/>
            <a:r>
              <a:rPr lang="en-GB" dirty="0"/>
              <a:t>Qualitative (and quantitative) comparison</a:t>
            </a:r>
          </a:p>
          <a:p>
            <a:pPr lvl="1"/>
            <a:r>
              <a:rPr lang="en-GB" dirty="0"/>
              <a:t>Training time comparison</a:t>
            </a: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927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Still some work to do…</a:t>
            </a:r>
            <a:br>
              <a:rPr lang="en-US" dirty="0"/>
            </a:br>
            <a:r>
              <a:rPr lang="en-US" dirty="0"/>
              <a:t>…but m</a:t>
            </a:r>
            <a:r>
              <a:rPr lang="de-DE" dirty="0" err="1"/>
              <a:t>ost</a:t>
            </a:r>
            <a:r>
              <a:rPr lang="de-DE" dirty="0"/>
              <a:t> </a:t>
            </a:r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en-US" dirty="0"/>
              <a:t>finished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basis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established</a:t>
            </a:r>
            <a:endParaRPr lang="de-DE" dirty="0"/>
          </a:p>
          <a:p>
            <a:endParaRPr lang="de-DE" dirty="0"/>
          </a:p>
          <a:p>
            <a:r>
              <a:rPr lang="de-DE" dirty="0"/>
              <a:t>Redner in </a:t>
            </a:r>
            <a:r>
              <a:rPr lang="de-DE" dirty="0" err="1"/>
              <a:t>action</a:t>
            </a:r>
            <a:r>
              <a:rPr lang="de-DE" dirty="0"/>
              <a:t> (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tracing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SVBRDFs):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16E52AC1-F152-45B3-A580-73467262BE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87020" y="3163882"/>
            <a:ext cx="3780367" cy="2835275"/>
          </a:xfrm>
          <a:prstGeom prst="rect">
            <a:avLst/>
          </a:prstGeom>
        </p:spPr>
      </p:pic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BDD9543A-BA76-49B1-A9ED-9AB94F5BE18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39712" y="3163882"/>
            <a:ext cx="3780367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2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599684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20" idx="0"/>
          </p:cNvCxnSpPr>
          <p:nvPr/>
        </p:nvCxnSpPr>
        <p:spPr>
          <a:xfrm flipH="1">
            <a:off x="5767387" y="2152121"/>
            <a:ext cx="3846" cy="1077252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172425" y="1411499"/>
            <a:ext cx="3197616" cy="740622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Physically-based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</a:p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Renderer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3229373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2019565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861524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861524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2019565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497183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433914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38585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419758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42222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739928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1298941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Schedule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2F8B3A-A042-43E2-9863-DCD63DF02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database</a:t>
            </a:r>
          </a:p>
          <a:p>
            <a:r>
              <a:rPr lang="en-US" dirty="0"/>
              <a:t>Acquire testing and training code for the network</a:t>
            </a:r>
          </a:p>
          <a:p>
            <a:r>
              <a:rPr lang="en-GB" dirty="0"/>
              <a:t>Get familiar with papers, source code and data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US" dirty="0"/>
              <a:t>Acquire code for Mitsuba 2</a:t>
            </a:r>
            <a:endParaRPr lang="en-GB" dirty="0"/>
          </a:p>
          <a:p>
            <a:r>
              <a:rPr lang="en-GB" dirty="0"/>
              <a:t>Replace rendering layers of the network with Mitsuba 2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Evaluation (compare with unmodified method)</a:t>
            </a:r>
            <a:endParaRPr lang="en-US" dirty="0"/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434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918AB-FAF1-47C3-8921-4D3AA6203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013214B-1CC0-4CED-B1F4-49C6A1431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Single-view database (87 GB)</a:t>
            </a:r>
          </a:p>
          <a:p>
            <a:pPr lvl="1"/>
            <a:r>
              <a:rPr lang="en-US" dirty="0"/>
              <a:t>Input image and material </a:t>
            </a:r>
            <a:br>
              <a:rPr lang="en-US" dirty="0"/>
            </a:br>
            <a:r>
              <a:rPr lang="en-US" dirty="0"/>
              <a:t>variations generated offline</a:t>
            </a:r>
          </a:p>
          <a:p>
            <a:pPr lvl="1"/>
            <a:r>
              <a:rPr lang="en-US" dirty="0"/>
              <a:t>Reading implemented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Multi-view database (1.4 GB)</a:t>
            </a:r>
          </a:p>
          <a:p>
            <a:pPr lvl="1"/>
            <a:r>
              <a:rPr lang="en-US" dirty="0"/>
              <a:t>Input images and material </a:t>
            </a:r>
            <a:br>
              <a:rPr lang="en-US" dirty="0"/>
            </a:br>
            <a:r>
              <a:rPr lang="en-US" dirty="0"/>
              <a:t>variations generated at load time</a:t>
            </a:r>
          </a:p>
          <a:p>
            <a:pPr lvl="1"/>
            <a:r>
              <a:rPr lang="en-US" dirty="0"/>
              <a:t>Reading (generation) not yet </a:t>
            </a:r>
            <a:br>
              <a:rPr lang="en-US" dirty="0"/>
            </a:br>
            <a:r>
              <a:rPr lang="en-US" dirty="0"/>
              <a:t>implemented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E3FC91-381E-477A-A53C-70624A885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488B73-B492-4C1D-87DB-0883AFBD9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BFBA52-4991-4A5C-9BF6-76858785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pic>
        <p:nvPicPr>
          <p:cNvPr id="15" name="Grafik 14" descr="Ein Bild, das draußen, haltend, Straße, sitzend enthält.&#10;&#10;Automatisch generierte Beschreibung">
            <a:extLst>
              <a:ext uri="{FF2B5EF4-FFF2-40B4-BE49-F238E27FC236}">
                <a16:creationId xmlns:a16="http://schemas.microsoft.com/office/drawing/2014/main" id="{7632AA28-7CB4-4A48-A57C-414FFAF77E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257" y="4300056"/>
            <a:ext cx="4578932" cy="1144733"/>
          </a:xfrm>
          <a:prstGeom prst="rect">
            <a:avLst/>
          </a:prstGeom>
        </p:spPr>
      </p:pic>
      <p:pic>
        <p:nvPicPr>
          <p:cNvPr id="18" name="Grafik 17" descr="Ein Bild, das Essen, Katze enthält.&#10;&#10;Automatisch generierte Beschreibung">
            <a:extLst>
              <a:ext uri="{FF2B5EF4-FFF2-40B4-BE49-F238E27FC236}">
                <a16:creationId xmlns:a16="http://schemas.microsoft.com/office/drawing/2014/main" id="{A5795D06-9922-4657-80BD-0F3DD39AE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10" y="1756451"/>
            <a:ext cx="5721877" cy="114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200212"/>
            <a:ext cx="7043608" cy="4798945"/>
          </a:xfrm>
        </p:spPr>
        <p:txBody>
          <a:bodyPr>
            <a:normAutofit/>
          </a:bodyPr>
          <a:lstStyle/>
          <a:p>
            <a:r>
              <a:rPr lang="en-GB" dirty="0"/>
              <a:t>Single-view model (</a:t>
            </a:r>
            <a:r>
              <a:rPr lang="en-US" dirty="0" err="1"/>
              <a:t>Deschaintre</a:t>
            </a:r>
            <a:r>
              <a:rPr lang="en-US" dirty="0"/>
              <a:t> et al., 2018)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de-DE" dirty="0"/>
          </a:p>
          <a:p>
            <a:pPr lvl="1"/>
            <a:r>
              <a:rPr lang="de-DE" dirty="0"/>
              <a:t>Report </a:t>
            </a:r>
            <a:r>
              <a:rPr lang="de-DE" dirty="0" err="1"/>
              <a:t>bugs</a:t>
            </a:r>
            <a:r>
              <a:rPr lang="de-DE" dirty="0"/>
              <a:t> back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endParaRPr lang="en-GB" dirty="0"/>
          </a:p>
          <a:p>
            <a:endParaRPr lang="en-GB" dirty="0"/>
          </a:p>
          <a:p>
            <a:r>
              <a:rPr lang="en-GB" dirty="0"/>
              <a:t>Multi-view model (</a:t>
            </a:r>
            <a:r>
              <a:rPr lang="en-US" dirty="0" err="1"/>
              <a:t>Deschaintre</a:t>
            </a:r>
            <a:r>
              <a:rPr lang="en-US" dirty="0"/>
              <a:t> et al., 2019)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Implement in </a:t>
            </a:r>
            <a:r>
              <a:rPr lang="en-US" dirty="0" err="1"/>
              <a:t>pyTorch</a:t>
            </a:r>
            <a:r>
              <a:rPr lang="en-US" dirty="0"/>
              <a:t>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 </a:t>
            </a:r>
            <a:br>
              <a:rPr lang="de-DE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de-DE" dirty="0"/>
              <a:t>→ </a:t>
            </a:r>
            <a:r>
              <a:rPr lang="de-DE" dirty="0" err="1"/>
              <a:t>Only</a:t>
            </a:r>
            <a:r>
              <a:rPr lang="de-DE" dirty="0"/>
              <a:t> 40 </a:t>
            </a:r>
            <a:r>
              <a:rPr lang="de-DE" dirty="0" err="1"/>
              <a:t>LoC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single-view </a:t>
            </a:r>
            <a:r>
              <a:rPr lang="de-DE" dirty="0" err="1"/>
              <a:t>model</a:t>
            </a:r>
            <a:endParaRPr lang="de-DE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de-DE" dirty="0" err="1"/>
              <a:t>Verify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in </a:t>
            </a:r>
            <a:r>
              <a:rPr lang="de-DE" dirty="0" err="1"/>
              <a:t>TensorBoard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8" name="Inhaltsplatzhalter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0646A11-24BC-476D-86DE-7B6A4697D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973" y="1200144"/>
            <a:ext cx="2868214" cy="4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2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A60EB7-839E-4E4C-8EC9-534F0EF0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BCC735-0B9E-4C24-A48C-80FBD469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3BA7E7-93F6-459D-A407-B0B4BA71C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4EB64F-9007-43CB-9273-96406BD52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7" name="Grafik 6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BFBB0070-A77A-436B-A4D0-8F91E0161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76582" y="3105139"/>
            <a:ext cx="4578928" cy="114473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E6BE85E-F537-4C98-A0C5-FED8C0827B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308183" y="3100696"/>
            <a:ext cx="1144734" cy="1150123"/>
          </a:xfrm>
          <a:prstGeom prst="rect">
            <a:avLst/>
          </a:prstGeom>
        </p:spPr>
      </p:pic>
      <p:pic>
        <p:nvPicPr>
          <p:cNvPr id="9" name="Grafik 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FB2F9438-AEBF-4A13-B2B7-570A36DF1C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98801" y="3105140"/>
            <a:ext cx="4578929" cy="1144732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6434D04-38EC-4038-8E77-D41886633F97}"/>
              </a:ext>
            </a:extLst>
          </p:cNvPr>
          <p:cNvCxnSpPr>
            <a:cxnSpLocks/>
            <a:stCxn id="86" idx="0"/>
            <a:endCxn id="9" idx="2"/>
          </p:cNvCxnSpPr>
          <p:nvPr/>
        </p:nvCxnSpPr>
        <p:spPr>
          <a:xfrm flipV="1">
            <a:off x="8208080" y="3677507"/>
            <a:ext cx="807820" cy="2279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C1F50D2-38AF-45CD-A016-B63A3A582B05}"/>
              </a:ext>
            </a:extLst>
          </p:cNvPr>
          <p:cNvCxnSpPr>
            <a:cxnSpLocks/>
            <a:stCxn id="110" idx="3"/>
            <a:endCxn id="74" idx="1"/>
          </p:cNvCxnSpPr>
          <p:nvPr/>
        </p:nvCxnSpPr>
        <p:spPr>
          <a:xfrm flipV="1">
            <a:off x="3106833" y="3675759"/>
            <a:ext cx="374916" cy="44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776B679-E6C2-4FF0-9595-541DAF31E301}"/>
              </a:ext>
            </a:extLst>
          </p:cNvPr>
          <p:cNvCxnSpPr>
            <a:cxnSpLocks/>
            <a:stCxn id="74" idx="3"/>
            <a:endCxn id="7" idx="2"/>
          </p:cNvCxnSpPr>
          <p:nvPr/>
        </p:nvCxnSpPr>
        <p:spPr>
          <a:xfrm>
            <a:off x="5016144" y="3675759"/>
            <a:ext cx="377536" cy="17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540CF70D-4D76-43CA-B958-F8B1C5322F15}"/>
              </a:ext>
            </a:extLst>
          </p:cNvPr>
          <p:cNvSpPr txBox="1"/>
          <p:nvPr/>
        </p:nvSpPr>
        <p:spPr>
          <a:xfrm>
            <a:off x="8454358" y="3677505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?</a:t>
            </a:r>
            <a:endParaRPr lang="de-DE" sz="2400" b="1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9FE4D20-5C0E-4471-97A6-CAB7EE08B898}"/>
              </a:ext>
            </a:extLst>
          </p:cNvPr>
          <p:cNvSpPr txBox="1"/>
          <p:nvPr/>
        </p:nvSpPr>
        <p:spPr>
          <a:xfrm>
            <a:off x="5943648" y="923160"/>
            <a:ext cx="1459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Prediction</a:t>
            </a:r>
            <a:endParaRPr lang="de-DE" sz="24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23AB60F-FC9C-4799-83BC-4EB34E8FE5C7}"/>
              </a:ext>
            </a:extLst>
          </p:cNvPr>
          <p:cNvSpPr txBox="1"/>
          <p:nvPr/>
        </p:nvSpPr>
        <p:spPr>
          <a:xfrm>
            <a:off x="9394632" y="923161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Ground Truth</a:t>
            </a:r>
            <a:endParaRPr lang="de-DE" sz="2400" dirty="0"/>
          </a:p>
        </p:txBody>
      </p:sp>
      <p:sp>
        <p:nvSpPr>
          <p:cNvPr id="74" name="Rechteck: abgerundete Ecken 73">
            <a:extLst>
              <a:ext uri="{FF2B5EF4-FFF2-40B4-BE49-F238E27FC236}">
                <a16:creationId xmlns:a16="http://schemas.microsoft.com/office/drawing/2014/main" id="{8F7BA184-CC43-4CB8-A2C8-9756CE9CB7B7}"/>
              </a:ext>
            </a:extLst>
          </p:cNvPr>
          <p:cNvSpPr/>
          <p:nvPr/>
        </p:nvSpPr>
        <p:spPr>
          <a:xfrm>
            <a:off x="3481749" y="3237018"/>
            <a:ext cx="1534395" cy="877481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pic>
        <p:nvPicPr>
          <p:cNvPr id="84" name="Grafik 83" descr="Ein Bild, das alt, sitzend, schmutzig, weiß enthält.&#10;&#10;Automatisch generierte Beschreibung">
            <a:extLst>
              <a:ext uri="{FF2B5EF4-FFF2-40B4-BE49-F238E27FC236}">
                <a16:creationId xmlns:a16="http://schemas.microsoft.com/office/drawing/2014/main" id="{DA7E51A8-7402-413B-ACA7-AF7B7222E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68469" y="3107419"/>
            <a:ext cx="4578928" cy="1144732"/>
          </a:xfrm>
          <a:prstGeom prst="rect">
            <a:avLst/>
          </a:prstGeom>
        </p:spPr>
      </p:pic>
      <p:pic>
        <p:nvPicPr>
          <p:cNvPr id="86" name="Grafik 85" descr="Ein Bild, das sitzend, Foto, alt, weiß enthält.&#10;&#10;Automatisch generierte Beschreibung">
            <a:extLst>
              <a:ext uri="{FF2B5EF4-FFF2-40B4-BE49-F238E27FC236}">
                <a16:creationId xmlns:a16="http://schemas.microsoft.com/office/drawing/2014/main" id="{02F0F86E-0F1E-46F9-A232-AE690A8831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46249" y="3107419"/>
            <a:ext cx="4578929" cy="1144732"/>
          </a:xfrm>
          <a:prstGeom prst="rect">
            <a:avLst/>
          </a:prstGeom>
        </p:spPr>
      </p:pic>
      <p:sp>
        <p:nvSpPr>
          <p:cNvPr id="94" name="Textfeld 93">
            <a:extLst>
              <a:ext uri="{FF2B5EF4-FFF2-40B4-BE49-F238E27FC236}">
                <a16:creationId xmlns:a16="http://schemas.microsoft.com/office/drawing/2014/main" id="{037C50D0-BA6C-4896-800B-76CCAFDEA947}"/>
              </a:ext>
            </a:extLst>
          </p:cNvPr>
          <p:cNvSpPr txBox="1"/>
          <p:nvPr/>
        </p:nvSpPr>
        <p:spPr>
          <a:xfrm>
            <a:off x="6629198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D341E4AB-BC4B-43D9-BB34-99CF0F93AC65}"/>
              </a:ext>
            </a:extLst>
          </p:cNvPr>
          <p:cNvSpPr txBox="1"/>
          <p:nvPr/>
        </p:nvSpPr>
        <p:spPr>
          <a:xfrm>
            <a:off x="10251417" y="3492841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10" name="Grafik 109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E5AFD6C-9C72-4AF1-9249-1FE1A71AFC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9" y="3107830"/>
            <a:ext cx="1144734" cy="1144734"/>
          </a:xfrm>
          <a:prstGeom prst="rect">
            <a:avLst/>
          </a:prstGeom>
        </p:spPr>
      </p:pic>
      <p:sp>
        <p:nvSpPr>
          <p:cNvPr id="114" name="Textfeld 113">
            <a:extLst>
              <a:ext uri="{FF2B5EF4-FFF2-40B4-BE49-F238E27FC236}">
                <a16:creationId xmlns:a16="http://schemas.microsoft.com/office/drawing/2014/main" id="{E7792BFD-A7BF-4AFF-A6FB-7AE1902EE9B4}"/>
              </a:ext>
            </a:extLst>
          </p:cNvPr>
          <p:cNvSpPr txBox="1"/>
          <p:nvPr/>
        </p:nvSpPr>
        <p:spPr>
          <a:xfrm>
            <a:off x="1535826" y="349284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032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From L1 to Mixed 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L1 loss between SVBRDF maps was implemented last time</a:t>
                </a:r>
              </a:p>
              <a:p>
                <a:pPr marL="0" indent="0">
                  <a:buNone/>
                </a:pPr>
                <a:r>
                  <a:rPr lang="en-GB" dirty="0"/>
                  <a:t/>
                </a:r>
                <a:br>
                  <a:rPr lang="en-GB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−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     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Now: Mixed Loss</a:t>
                </a:r>
                <a:r>
                  <a:rPr lang="en-US" dirty="0"/>
                  <a:t> </a:t>
                </a:r>
                <a:r>
                  <a:rPr lang="en-US" i="1" dirty="0">
                    <a:latin typeface="Cambria Math" panose="02040503050406030204" pitchFamily="18" charset="0"/>
                  </a:rPr>
                  <a:t/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:r>
                  <a:rPr lang="en-US" i="1" dirty="0">
                    <a:latin typeface="Cambria Math" panose="02040503050406030204" pitchFamily="18" charset="0"/>
                  </a:rPr>
                  <a:t/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groupChr>
                      </m:e>
                      <m:li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rendering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loss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/>
                </a:r>
                <a:br>
                  <a:rPr lang="en-GB" dirty="0"/>
                </a:br>
                <a:endParaRPr lang="en-GB" dirty="0"/>
              </a:p>
              <a:p>
                <a:endParaRPr lang="de-DE" dirty="0"/>
              </a:p>
              <a:p>
                <a:r>
                  <a:rPr lang="de-DE" dirty="0"/>
                  <a:t>Rendering </a:t>
                </a:r>
                <a:r>
                  <a:rPr lang="de-DE" dirty="0" err="1"/>
                  <a:t>operator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de-DE" dirty="0"/>
                  <a:t> r</a:t>
                </a:r>
                <a:r>
                  <a:rPr lang="en-GB" dirty="0" err="1"/>
                  <a:t>equires</a:t>
                </a:r>
                <a:r>
                  <a:rPr lang="en-GB" dirty="0"/>
                  <a:t>  </a:t>
                </a:r>
                <a:r>
                  <a:rPr lang="en-GB" dirty="0" smtClean="0"/>
                  <a:t>scenes</a:t>
                </a:r>
                <a:r>
                  <a:rPr lang="en-US" dirty="0" smtClean="0"/>
                  <a:t> and</a:t>
                </a:r>
                <a:r>
                  <a:rPr lang="en-GB" dirty="0" smtClean="0"/>
                  <a:t> </a:t>
                </a:r>
                <a:r>
                  <a:rPr lang="en-GB" dirty="0"/>
                  <a:t>a differentiable </a:t>
                </a:r>
                <a:r>
                  <a:rPr lang="en-GB" dirty="0" smtClean="0"/>
                  <a:t>renderer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de-DE" dirty="0"/>
              </a:p>
            </p:txBody>
          </p:sp>
        </mc:Choice>
        <mc:Fallback>
          <p:sp>
            <p:nvSpPr>
              <p:cNvPr id="16" name="Inhaltsplatzhalter 15">
                <a:extLst>
                  <a:ext uri="{FF2B5EF4-FFF2-40B4-BE49-F238E27FC236}">
                    <a16:creationId xmlns:a16="http://schemas.microsoft.com/office/drawing/2014/main" id="{327D1423-50F7-456B-B588-47024E0082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586" y="1200212"/>
                <a:ext cx="11053417" cy="4798945"/>
              </a:xfrm>
              <a:blipFill>
                <a:blip r:embed="rId3"/>
                <a:stretch>
                  <a:fillRect l="-993" t="-216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EC8663EE-7674-4CEC-98EF-3BFB51E9FA1E}"/>
              </a:ext>
            </a:extLst>
          </p:cNvPr>
          <p:cNvGrpSpPr/>
          <p:nvPr/>
        </p:nvGrpSpPr>
        <p:grpSpPr>
          <a:xfrm>
            <a:off x="1857644" y="1988863"/>
            <a:ext cx="9217856" cy="664017"/>
            <a:chOff x="1895585" y="1868487"/>
            <a:chExt cx="9217856" cy="664017"/>
          </a:xfrm>
        </p:grpSpPr>
        <p:pic>
          <p:nvPicPr>
            <p:cNvPr id="14" name="Grafik 13" descr="Ein Bild, das Person, Mann, Platz, Spieler enthält.&#10;&#10;Automatisch generierte Beschreibung">
              <a:extLst>
                <a:ext uri="{FF2B5EF4-FFF2-40B4-BE49-F238E27FC236}">
                  <a16:creationId xmlns:a16="http://schemas.microsoft.com/office/drawing/2014/main" id="{7868C8EA-E9CE-4E22-AEF3-EC31A50BB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585" y="1868489"/>
              <a:ext cx="662315" cy="662315"/>
            </a:xfrm>
            <a:prstGeom prst="rect">
              <a:avLst/>
            </a:prstGeom>
          </p:spPr>
        </p:pic>
        <p:pic>
          <p:nvPicPr>
            <p:cNvPr id="17" name="Grafik 16" descr="Ein Bild, das Mann, Platz, stehend, Skifahren enthält.&#10;&#10;Automatisch generierte Beschreibung">
              <a:extLst>
                <a:ext uri="{FF2B5EF4-FFF2-40B4-BE49-F238E27FC236}">
                  <a16:creationId xmlns:a16="http://schemas.microsoft.com/office/drawing/2014/main" id="{8368E56B-333A-454F-8432-0D77161E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542" y="1868490"/>
              <a:ext cx="662315" cy="662315"/>
            </a:xfrm>
            <a:prstGeom prst="rect">
              <a:avLst/>
            </a:prstGeom>
          </p:spPr>
        </p:pic>
        <p:pic>
          <p:nvPicPr>
            <p:cNvPr id="19" name="Grafik 18" descr="Ein Bild, das Gebäude, Bett, sitzend, Boden enthält.&#10;&#10;Automatisch generierte Beschreibung">
              <a:extLst>
                <a:ext uri="{FF2B5EF4-FFF2-40B4-BE49-F238E27FC236}">
                  <a16:creationId xmlns:a16="http://schemas.microsoft.com/office/drawing/2014/main" id="{A3244F85-14D9-4893-81A6-BC4567BCB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4982" y="1868489"/>
              <a:ext cx="662315" cy="662315"/>
            </a:xfrm>
            <a:prstGeom prst="rect">
              <a:avLst/>
            </a:prstGeom>
          </p:spPr>
        </p:pic>
        <p:pic>
          <p:nvPicPr>
            <p:cNvPr id="21" name="Grafik 20" descr="Ein Bild, das sitzend, klein, rot, Tisch enthält.&#10;&#10;Automatisch generierte Beschreibung">
              <a:extLst>
                <a:ext uri="{FF2B5EF4-FFF2-40B4-BE49-F238E27FC236}">
                  <a16:creationId xmlns:a16="http://schemas.microsoft.com/office/drawing/2014/main" id="{0FA0D22F-201D-4F5E-A2C9-FCD62E857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1126" y="1868487"/>
              <a:ext cx="662315" cy="662315"/>
            </a:xfrm>
            <a:prstGeom prst="rect">
              <a:avLst/>
            </a:prstGeom>
          </p:spPr>
        </p:pic>
        <p:pic>
          <p:nvPicPr>
            <p:cNvPr id="23" name="Grafik 22" descr="Ein Bild, das drinnen, Gebäude, sitzend, weiß enthält.&#10;&#10;Automatisch generierte Beschreibung">
              <a:extLst>
                <a:ext uri="{FF2B5EF4-FFF2-40B4-BE49-F238E27FC236}">
                  <a16:creationId xmlns:a16="http://schemas.microsoft.com/office/drawing/2014/main" id="{CBDF02E1-62AF-416B-9753-8A0824C70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758" y="1868489"/>
              <a:ext cx="662315" cy="662315"/>
            </a:xfrm>
            <a:prstGeom prst="rect">
              <a:avLst/>
            </a:prstGeom>
          </p:spPr>
        </p:pic>
        <p:pic>
          <p:nvPicPr>
            <p:cNvPr id="25" name="Grafik 24" descr="Ein Bild, das Boden, drinnen, schwarz, weiß enthält.&#10;&#10;Automatisch generierte Beschreibung">
              <a:extLst>
                <a:ext uri="{FF2B5EF4-FFF2-40B4-BE49-F238E27FC236}">
                  <a16:creationId xmlns:a16="http://schemas.microsoft.com/office/drawing/2014/main" id="{2C341C3A-18D5-4505-A9E1-856F42CB0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4563" y="1868489"/>
              <a:ext cx="662315" cy="662315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35AEDAB-52B6-4929-B1C3-C43B3C91B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21564" y="1868488"/>
              <a:ext cx="662315" cy="662315"/>
            </a:xfrm>
            <a:prstGeom prst="rect">
              <a:avLst/>
            </a:prstGeom>
          </p:spPr>
        </p:pic>
        <p:pic>
          <p:nvPicPr>
            <p:cNvPr id="29" name="Grafik 28" descr="Ein Bild, das drinnen, Boden, Gebäude, schwarz enthält.&#10;&#10;Automatisch generierte Beschreibung">
              <a:extLst>
                <a:ext uri="{FF2B5EF4-FFF2-40B4-BE49-F238E27FC236}">
                  <a16:creationId xmlns:a16="http://schemas.microsoft.com/office/drawing/2014/main" id="{F1EA3CF2-E52A-42A8-8BED-A8FE0572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163" y="1870189"/>
              <a:ext cx="662315" cy="662315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6D85F07C-17F4-4118-8BD1-1C62CA0DB3E4}"/>
              </a:ext>
            </a:extLst>
          </p:cNvPr>
          <p:cNvGrpSpPr/>
          <p:nvPr/>
        </p:nvGrpSpPr>
        <p:grpSpPr>
          <a:xfrm>
            <a:off x="2713970" y="3620467"/>
            <a:ext cx="6401862" cy="662315"/>
            <a:chOff x="2713970" y="3489833"/>
            <a:chExt cx="6401862" cy="662315"/>
          </a:xfrm>
        </p:grpSpPr>
        <p:pic>
          <p:nvPicPr>
            <p:cNvPr id="49" name="Grafik 48" descr="Ein Bild, das drinnen, Bett, sitzend, Katze enthält.&#10;&#10;Automatisch generierte Beschreibung">
              <a:extLst>
                <a:ext uri="{FF2B5EF4-FFF2-40B4-BE49-F238E27FC236}">
                  <a16:creationId xmlns:a16="http://schemas.microsoft.com/office/drawing/2014/main" id="{9B8435A1-33BB-4F68-9EFA-2160095FE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6572" y="3489833"/>
              <a:ext cx="2649260" cy="662315"/>
            </a:xfrm>
            <a:prstGeom prst="rect">
              <a:avLst/>
            </a:prstGeom>
          </p:spPr>
        </p:pic>
        <p:pic>
          <p:nvPicPr>
            <p:cNvPr id="52" name="Grafik 51" descr="Ein Bild, das schwarz, weiß, suchend, Katze enthält.&#10;&#10;Automatisch generierte Beschreibung">
              <a:extLst>
                <a:ext uri="{FF2B5EF4-FFF2-40B4-BE49-F238E27FC236}">
                  <a16:creationId xmlns:a16="http://schemas.microsoft.com/office/drawing/2014/main" id="{C83FA625-4863-46B0-9C35-993952E97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970" y="3489833"/>
              <a:ext cx="2649260" cy="662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rafik 55" descr="Ein Bild, das Kuchen, schließen, Stück, Schnee enthält.&#10;&#10;Automatisch generierte Beschreibung">
            <a:extLst>
              <a:ext uri="{FF2B5EF4-FFF2-40B4-BE49-F238E27FC236}">
                <a16:creationId xmlns:a16="http://schemas.microsoft.com/office/drawing/2014/main" id="{931B1693-86D6-4C1F-B500-022FB2330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24602" y="3679901"/>
            <a:ext cx="1940209" cy="194020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Renderer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FFB5E-284D-4646-A518-11EA172A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simple differentiable renderer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Only considers direct illumination</a:t>
            </a:r>
          </a:p>
          <a:p>
            <a:pPr lvl="1"/>
            <a:r>
              <a:rPr lang="en-GB" dirty="0"/>
              <a:t>Lambertian diffuse term </a:t>
            </a:r>
          </a:p>
          <a:p>
            <a:pPr lvl="1"/>
            <a:r>
              <a:rPr lang="en-GB" dirty="0"/>
              <a:t>Cook-Torrance specular term</a:t>
            </a:r>
          </a:p>
          <a:p>
            <a:pPr lvl="1"/>
            <a:r>
              <a:rPr lang="en-GB" dirty="0"/>
              <a:t>Renders SVBRDF on flat material patch in the origin (virtual orthographic </a:t>
            </a:r>
            <a:r>
              <a:rPr lang="en-GB" dirty="0" smtClean="0"/>
              <a:t>view)</a:t>
            </a:r>
            <a:endParaRPr lang="en-GB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16.12.2019</a:t>
            </a: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pic>
        <p:nvPicPr>
          <p:cNvPr id="12" name="Grafik 11" descr="Ein Bild, das Gebäude, alt, sitzend, Stein enthält.&#10;&#10;Automatisch generierte Beschreibung">
            <a:extLst>
              <a:ext uri="{FF2B5EF4-FFF2-40B4-BE49-F238E27FC236}">
                <a16:creationId xmlns:a16="http://schemas.microsoft.com/office/drawing/2014/main" id="{A1EDC066-3E3E-4591-A102-BFEC9C083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156" y="3739354"/>
            <a:ext cx="2438400" cy="24384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95AAA4C2-65FA-407F-86F4-F0603DFF98D9}"/>
              </a:ext>
            </a:extLst>
          </p:cNvPr>
          <p:cNvSpPr/>
          <p:nvPr/>
        </p:nvSpPr>
        <p:spPr>
          <a:xfrm>
            <a:off x="3796642" y="3972610"/>
            <a:ext cx="42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💡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99F1524-16D7-4C77-B145-D28D5C6D5CEA}"/>
              </a:ext>
            </a:extLst>
          </p:cNvPr>
          <p:cNvSpPr/>
          <p:nvPr/>
        </p:nvSpPr>
        <p:spPr>
          <a:xfrm rot="1671916">
            <a:off x="284974" y="4200768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/>
              <a:t>📷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5B3F546-0D98-4AE2-A492-EF77C41E5C8D}"/>
              </a:ext>
            </a:extLst>
          </p:cNvPr>
          <p:cNvCxnSpPr>
            <a:cxnSpLocks/>
          </p:cNvCxnSpPr>
          <p:nvPr/>
        </p:nvCxnSpPr>
        <p:spPr>
          <a:xfrm flipH="1" flipV="1">
            <a:off x="2424715" y="3739354"/>
            <a:ext cx="1" cy="121920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86CF20C-6CD9-4E41-978E-62A4E5C7B170}"/>
              </a:ext>
            </a:extLst>
          </p:cNvPr>
          <p:cNvCxnSpPr>
            <a:cxnSpLocks/>
          </p:cNvCxnSpPr>
          <p:nvPr/>
        </p:nvCxnSpPr>
        <p:spPr>
          <a:xfrm flipH="1" flipV="1">
            <a:off x="1697672" y="4485923"/>
            <a:ext cx="727043" cy="47263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96A4CA7-663A-4AEC-9CB8-C4BA732ECC35}"/>
              </a:ext>
            </a:extLst>
          </p:cNvPr>
          <p:cNvCxnSpPr>
            <a:cxnSpLocks/>
          </p:cNvCxnSpPr>
          <p:nvPr/>
        </p:nvCxnSpPr>
        <p:spPr>
          <a:xfrm flipV="1">
            <a:off x="2424715" y="4664520"/>
            <a:ext cx="1298199" cy="2940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858F69C0-7F58-44CE-905B-4FD350EBDB63}"/>
              </a:ext>
            </a:extLst>
          </p:cNvPr>
          <p:cNvSpPr txBox="1"/>
          <p:nvPr/>
        </p:nvSpPr>
        <p:spPr>
          <a:xfrm>
            <a:off x="6045496" y="5634268"/>
            <a:ext cx="126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Perspective</a:t>
            </a:r>
            <a:endParaRPr lang="de-DE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D199EF74-383D-4E68-8DB2-F8B4CC16332A}"/>
              </a:ext>
            </a:extLst>
          </p:cNvPr>
          <p:cNvSpPr txBox="1"/>
          <p:nvPr/>
        </p:nvSpPr>
        <p:spPr>
          <a:xfrm>
            <a:off x="9384194" y="5634268"/>
            <a:ext cx="14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Orthographic</a:t>
            </a:r>
            <a:endParaRPr lang="de-DE" dirty="0"/>
          </a:p>
        </p:txBody>
      </p:sp>
      <p:pic>
        <p:nvPicPr>
          <p:cNvPr id="50" name="Grafik 49" descr="Ein Bild, das Tisch, sitzend, drinnen, Laptop enthält.&#10;&#10;Automatisch generierte Beschreibung">
            <a:extLst>
              <a:ext uri="{FF2B5EF4-FFF2-40B4-BE49-F238E27FC236}">
                <a16:creationId xmlns:a16="http://schemas.microsoft.com/office/drawing/2014/main" id="{3533A406-96A1-492A-A4A4-ACBCB4F2C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00" y="3858115"/>
            <a:ext cx="3149749" cy="1574875"/>
          </a:xfrm>
          <a:prstGeom prst="rect">
            <a:avLst/>
          </a:prstGeom>
        </p:spPr>
      </p:pic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AB97CAC-42E8-4ED9-93A0-81E4D51FD310}"/>
              </a:ext>
            </a:extLst>
          </p:cNvPr>
          <p:cNvCxnSpPr>
            <a:cxnSpLocks/>
          </p:cNvCxnSpPr>
          <p:nvPr/>
        </p:nvCxnSpPr>
        <p:spPr>
          <a:xfrm>
            <a:off x="7848600" y="5105400"/>
            <a:ext cx="3216212" cy="515537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9CF5BC-699A-4288-B2E0-00381B045B7E}"/>
              </a:ext>
            </a:extLst>
          </p:cNvPr>
          <p:cNvCxnSpPr>
            <a:cxnSpLocks/>
          </p:cNvCxnSpPr>
          <p:nvPr/>
        </p:nvCxnSpPr>
        <p:spPr>
          <a:xfrm flipV="1">
            <a:off x="7035800" y="3680727"/>
            <a:ext cx="4029012" cy="805196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37FFB06-9C24-47BA-A219-887944AD749A}"/>
              </a:ext>
            </a:extLst>
          </p:cNvPr>
          <p:cNvCxnSpPr>
            <a:cxnSpLocks/>
          </p:cNvCxnSpPr>
          <p:nvPr/>
        </p:nvCxnSpPr>
        <p:spPr>
          <a:xfrm flipV="1">
            <a:off x="6000750" y="3676285"/>
            <a:ext cx="3123853" cy="809638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C4A44E6-A2C6-4AD9-9BFE-D14774D9F5CA}"/>
              </a:ext>
            </a:extLst>
          </p:cNvPr>
          <p:cNvCxnSpPr>
            <a:cxnSpLocks/>
          </p:cNvCxnSpPr>
          <p:nvPr/>
        </p:nvCxnSpPr>
        <p:spPr>
          <a:xfrm>
            <a:off x="5170714" y="5105400"/>
            <a:ext cx="3953889" cy="515537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8EF01-015A-4DB8-8F07-766B4B3CF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– Scenes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6BBA63-797B-4A8A-9CD1-6AA29B84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camera</a:t>
            </a:r>
            <a:r>
              <a:rPr lang="de-DE" dirty="0"/>
              <a:t>, </a:t>
            </a:r>
            <a:r>
              <a:rPr lang="de-DE" dirty="0" err="1"/>
              <a:t>one</a:t>
            </a:r>
            <a:r>
              <a:rPr lang="de-DE" dirty="0"/>
              <a:t> light </a:t>
            </a:r>
            <a:r>
              <a:rPr lang="de-DE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  <a:p>
            <a:r>
              <a:rPr lang="de-DE" dirty="0"/>
              <a:t>Random </a:t>
            </a:r>
            <a:r>
              <a:rPr lang="de-DE" dirty="0" err="1"/>
              <a:t>camera</a:t>
            </a:r>
            <a:r>
              <a:rPr lang="de-DE" dirty="0"/>
              <a:t> and light </a:t>
            </a:r>
            <a:r>
              <a:rPr lang="de-DE" dirty="0" err="1"/>
              <a:t>positions</a:t>
            </a:r>
            <a:r>
              <a:rPr lang="de-DE" dirty="0"/>
              <a:t> per sample in mini </a:t>
            </a:r>
            <a:r>
              <a:rPr lang="de-DE" dirty="0" err="1"/>
              <a:t>batch</a:t>
            </a:r>
            <a:r>
              <a:rPr lang="de-DE" dirty="0"/>
              <a:t> </a:t>
            </a:r>
            <a:r>
              <a:rPr lang="en-US" b="1" dirty="0">
                <a:solidFill>
                  <a:srgbClr val="FFC000"/>
                </a:solidFill>
              </a:rPr>
              <a:t>–</a:t>
            </a:r>
          </a:p>
          <a:p>
            <a:pPr lvl="1"/>
            <a:r>
              <a:rPr lang="en-US" dirty="0"/>
              <a:t>Required for unbiased appearance comparison</a:t>
            </a:r>
          </a:p>
          <a:p>
            <a:pPr lvl="1"/>
            <a:r>
              <a:rPr lang="en-US" dirty="0"/>
              <a:t>Currently only three fixed configurations: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22FB9B-C8CE-4123-86E6-8B75FE624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16.12.2019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5DFA5-E064-4DA0-ACC5-94FB5A7DB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F95CDDD-1DCC-4828-8675-541C4155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pic>
        <p:nvPicPr>
          <p:cNvPr id="20" name="Grafik 19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84" y="3116428"/>
            <a:ext cx="1469391" cy="1469391"/>
          </a:xfrm>
          <a:prstGeom prst="rect">
            <a:avLst/>
          </a:prstGeom>
        </p:spPr>
      </p:pic>
      <p:pic>
        <p:nvPicPr>
          <p:cNvPr id="22" name="Grafik 2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02" y="3116427"/>
            <a:ext cx="1469392" cy="1469392"/>
          </a:xfrm>
          <a:prstGeom prst="rect">
            <a:avLst/>
          </a:prstGeom>
        </p:spPr>
      </p:pic>
      <p:pic>
        <p:nvPicPr>
          <p:cNvPr id="24" name="Grafik 23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121" y="3116427"/>
            <a:ext cx="1469391" cy="1469391"/>
          </a:xfrm>
          <a:prstGeom prst="rect">
            <a:avLst/>
          </a:prstGeom>
        </p:spPr>
      </p:pic>
      <p:pic>
        <p:nvPicPr>
          <p:cNvPr id="26" name="Grafik 25" descr="Ein Bild, das drinnen, Gebäude, Licht, Mann enthält.&#10;&#10;Automatisch generierte Beschreibung">
            <a:extLst>
              <a:ext uri="{FF2B5EF4-FFF2-40B4-BE49-F238E27FC236}">
                <a16:creationId xmlns:a16="http://schemas.microsoft.com/office/drawing/2014/main" id="{312DB09B-C918-4818-9B1D-4D0DEC6CB6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77" y="3116427"/>
            <a:ext cx="1469391" cy="1469391"/>
          </a:xfrm>
          <a:prstGeom prst="rect">
            <a:avLst/>
          </a:prstGeom>
        </p:spPr>
      </p:pic>
      <p:pic>
        <p:nvPicPr>
          <p:cNvPr id="28" name="Grafik 27" descr="Ein Bild, das drinnen, Gebäude, sitzend, weiß enthält.&#10;&#10;Automatisch generierte Beschreibung">
            <a:extLst>
              <a:ext uri="{FF2B5EF4-FFF2-40B4-BE49-F238E27FC236}">
                <a16:creationId xmlns:a16="http://schemas.microsoft.com/office/drawing/2014/main" id="{3F0F6EBF-B430-4F49-87C3-7D99FBB7B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36" y="3116427"/>
            <a:ext cx="1469391" cy="1469391"/>
          </a:xfrm>
          <a:prstGeom prst="rect">
            <a:avLst/>
          </a:prstGeom>
        </p:spPr>
      </p:pic>
      <p:pic>
        <p:nvPicPr>
          <p:cNvPr id="30" name="Grafik 29" descr="Ein Bild, das drinnen, Schrank, Gebäude, weiß enthält.&#10;&#10;Automatisch generierte Beschreibung">
            <a:extLst>
              <a:ext uri="{FF2B5EF4-FFF2-40B4-BE49-F238E27FC236}">
                <a16:creationId xmlns:a16="http://schemas.microsoft.com/office/drawing/2014/main" id="{78CB0225-717C-4591-BF54-9CAA354260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925" y="3116427"/>
            <a:ext cx="1469391" cy="146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Microsoft Office PowerPoint</Application>
  <PresentationFormat>Breitbild</PresentationFormat>
  <Paragraphs>168</Paragraphs>
  <Slides>13</Slides>
  <Notes>9</Notes>
  <HiddenSlides>0</HiddenSlides>
  <MMClips>8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Intermediate Presentation</vt:lpstr>
      <vt:lpstr>Recap – Topic</vt:lpstr>
      <vt:lpstr>Recap – Schedule</vt:lpstr>
      <vt:lpstr>Data</vt:lpstr>
      <vt:lpstr>Models</vt:lpstr>
      <vt:lpstr>Training Loss</vt:lpstr>
      <vt:lpstr>Loss – From L1 to Mixed Loss</vt:lpstr>
      <vt:lpstr>Loss – Renderer</vt:lpstr>
      <vt:lpstr>Loss – Scenes</vt:lpstr>
      <vt:lpstr>Loss – Results</vt:lpstr>
      <vt:lpstr>Replacing the Simple Renderer</vt:lpstr>
      <vt:lpstr>Replacing the Simple Renderer – Challenges</vt:lpstr>
      <vt:lpstr>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Intermediate</dc:title>
  <dc:creator>Markus Worchel</dc:creator>
  <cp:lastModifiedBy>Worchel, Markus</cp:lastModifiedBy>
  <cp:revision>845</cp:revision>
  <dcterms:created xsi:type="dcterms:W3CDTF">2016-02-12T16:33:03Z</dcterms:created>
  <dcterms:modified xsi:type="dcterms:W3CDTF">2019-12-16T09:23:47Z</dcterms:modified>
</cp:coreProperties>
</file>